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ink/ink1.xml" ContentType="application/inkml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435" r:id="rId4"/>
    <p:sldId id="440" r:id="rId5"/>
    <p:sldId id="439" r:id="rId6"/>
    <p:sldId id="443" r:id="rId7"/>
    <p:sldId id="445" r:id="rId8"/>
    <p:sldId id="446" r:id="rId9"/>
    <p:sldId id="438" r:id="rId10"/>
    <p:sldId id="437" r:id="rId11"/>
    <p:sldId id="436" r:id="rId12"/>
    <p:sldId id="441" r:id="rId13"/>
    <p:sldId id="387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CD77-1DA0-442B-8B3F-8BB3963D402E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55962-35BA-4383-ADD1-3BE47214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1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7-26T18:06:28.2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08738DC-DB32-44A6-AE7F-8F004E830829}" emma:medium="tactile" emma:mode="ink">
          <msink:context xmlns:msink="http://schemas.microsoft.com/ink/2010/main" type="writingRegion" rotatedBoundingBox="4353,5171 4368,5171 4368,5186 4353,5186"/>
        </emma:interpretation>
      </emma:emma>
    </inkml:annotationXML>
    <inkml:traceGroup>
      <inkml:annotationXML>
        <emma:emma xmlns:emma="http://www.w3.org/2003/04/emma" version="1.0">
          <emma:interpretation id="{960EC8F1-13C7-467E-90C0-D1D902C41888}" emma:medium="tactile" emma:mode="ink">
            <msink:context xmlns:msink="http://schemas.microsoft.com/ink/2010/main" type="paragraph" rotatedBoundingBox="4353,5171 4368,5171 4368,5186 4353,5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B7B6D8-4BFD-408B-A10D-B7E560C47855}" emma:medium="tactile" emma:mode="ink">
              <msink:context xmlns:msink="http://schemas.microsoft.com/ink/2010/main" type="line" rotatedBoundingBox="4353,5171 4368,5171 4368,5186 4353,5186"/>
            </emma:interpretation>
          </emma:emma>
        </inkml:annotationXML>
        <inkml:traceGroup>
          <inkml:annotationXML>
            <emma:emma xmlns:emma="http://www.w3.org/2003/04/emma" version="1.0">
              <emma:interpretation id="{310947FE-1E55-4CA7-8952-B9333F9F68CC}" emma:medium="tactile" emma:mode="ink">
                <msink:context xmlns:msink="http://schemas.microsoft.com/ink/2010/main" type="inkWord" rotatedBoundingBox="4353,5171 4368,5171 4368,5186 4353,518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8F60E-AB56-4354-B4D3-1A7AE00C3A6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A8B79-EDA8-4CAB-ACCA-D0FA3C2C9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8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97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0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83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5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66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8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1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9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3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98203-F6E9-4597-8C53-BB22C7A8AC1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CFC74E-778B-4702-91AA-D20042F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7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hyperlink" Target="https://www.youtube.com/watch?v=dH6p5YwEME4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yXjVjuFBVrk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H6ZDiRIvc2E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cDca_XvU88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http://tbn0.google.com/images?q=tbn:iEjc_PQmUhnxiM:http://www.kidprintables.com/coloring/fantasy/crown.gif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tmp"/><Relationship Id="rId5" Type="http://schemas.openxmlformats.org/officeDocument/2006/relationships/hyperlink" Target="https://www.youtube.com/watch?v=IYnPG-pUI5o" TargetMode="External"/><Relationship Id="rId4" Type="http://schemas.openxmlformats.org/officeDocument/2006/relationships/hyperlink" Target="https://www.youtube.com/watch?v=VlQShLrdt9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png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Unit </a:t>
            </a:r>
            <a:r>
              <a:rPr lang="en-US" sz="4800" dirty="0" smtClean="0"/>
              <a:t>5: Demonstrations</a:t>
            </a:r>
            <a:br>
              <a:rPr lang="en-US" sz="4800" dirty="0" smtClean="0"/>
            </a:br>
            <a:r>
              <a:rPr lang="en-US" sz="4000" dirty="0" smtClean="0"/>
              <a:t>Groups of Elements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Longwood High School</a:t>
            </a:r>
          </a:p>
          <a:p>
            <a:r>
              <a:rPr lang="en-US" dirty="0" smtClean="0"/>
              <a:t>www.chempride.weebly.com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23085"/>
            <a:ext cx="6722854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Group 2: Alkaline Earth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4961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2 valence electrons</a:t>
            </a:r>
          </a:p>
          <a:p>
            <a:r>
              <a:rPr lang="en-US" sz="2800" dirty="0" smtClean="0"/>
              <a:t>Lose 2 electrons to form +2 ions</a:t>
            </a:r>
          </a:p>
          <a:p>
            <a:r>
              <a:rPr lang="en-US" sz="2800" dirty="0" smtClean="0"/>
              <a:t>White salts and clear solutions</a:t>
            </a:r>
          </a:p>
          <a:p>
            <a:r>
              <a:rPr lang="en-US" sz="2800" dirty="0" smtClean="0"/>
              <a:t>Fairly reactive in water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604961"/>
            <a:ext cx="1371600" cy="5253039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114800"/>
            <a:ext cx="2438400" cy="1828800"/>
          </a:xfrm>
          <a:prstGeom prst="rect">
            <a:avLst/>
          </a:prstGeom>
        </p:spPr>
      </p:pic>
      <p:pic>
        <p:nvPicPr>
          <p:cNvPr id="6" name="Picture 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200" y="4114800"/>
            <a:ext cx="2438400" cy="1828800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345586" y="4777273"/>
            <a:ext cx="378313" cy="5038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826330" y="4777272"/>
            <a:ext cx="378313" cy="5038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5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1: Alkaline Metals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8254" y="1455861"/>
            <a:ext cx="7010401" cy="388077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1 valence electron</a:t>
            </a:r>
          </a:p>
          <a:p>
            <a:r>
              <a:rPr lang="en-US" sz="2400" dirty="0" smtClean="0"/>
              <a:t>Lose 1 electron to form +1 ions</a:t>
            </a:r>
          </a:p>
          <a:p>
            <a:r>
              <a:rPr lang="en-US" sz="2400" dirty="0" smtClean="0"/>
              <a:t>White salts and clear solutions (think table salt, </a:t>
            </a:r>
            <a:r>
              <a:rPr lang="en-US" sz="2400" dirty="0" err="1" smtClean="0"/>
              <a:t>NaCl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Extremely reactive with water</a:t>
            </a:r>
          </a:p>
          <a:p>
            <a:r>
              <a:rPr lang="en-US" sz="2400" dirty="0" smtClean="0"/>
              <a:t>Stored in mineral oil</a:t>
            </a:r>
          </a:p>
          <a:p>
            <a:r>
              <a:rPr lang="en-US" sz="2400" dirty="0" smtClean="0"/>
              <a:t>Most REACTIVE metal is Fr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600200"/>
            <a:ext cx="1265035" cy="5257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200" y="4953000"/>
            <a:ext cx="2540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4381500"/>
            <a:ext cx="2133600" cy="2438400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271344" y="5653573"/>
            <a:ext cx="378313" cy="5038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8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64" y="391217"/>
            <a:ext cx="6347713" cy="132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Hydrogen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4" y="1712017"/>
            <a:ext cx="6895382" cy="38807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Not officially part of a group</a:t>
            </a:r>
          </a:p>
          <a:p>
            <a:r>
              <a:rPr lang="en-US" sz="3600" dirty="0" smtClean="0"/>
              <a:t>Nonmetal</a:t>
            </a:r>
          </a:p>
          <a:p>
            <a:r>
              <a:rPr lang="en-US" sz="3600" dirty="0" smtClean="0"/>
              <a:t>Gas at STP</a:t>
            </a:r>
          </a:p>
          <a:p>
            <a:r>
              <a:rPr lang="en-US" sz="3600" dirty="0" smtClean="0">
                <a:hlinkClick r:id="rId4"/>
              </a:rPr>
              <a:t>Test for Hydrogen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2275" y="3200400"/>
            <a:ext cx="23717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335764" y="3825551"/>
            <a:ext cx="378313" cy="5038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57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292" y="332509"/>
            <a:ext cx="8281554" cy="8936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457200"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YOU SHOULD BE ABLE TO: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811" y="1533569"/>
            <a:ext cx="7401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Differentiate </a:t>
            </a: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different groups of </a:t>
            </a:r>
            <a:r>
              <a:rPr 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</a:p>
          <a:p>
            <a:endParaRPr lang="en-US" sz="2800" b="1" i="1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the properties specific to each category of </a:t>
            </a:r>
            <a:r>
              <a:rPr 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</a:p>
        </p:txBody>
      </p:sp>
    </p:spTree>
    <p:extLst>
      <p:ext uri="{BB962C8B-B14F-4D97-AF65-F5344CB8AC3E}">
        <p14:creationId xmlns:p14="http://schemas.microsoft.com/office/powerpoint/2010/main" val="277422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3291" y="249382"/>
            <a:ext cx="828155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OBJECTIVES</a:t>
            </a:r>
            <a:r>
              <a:rPr lang="en-US" sz="2800" i="1" dirty="0" smtClean="0"/>
              <a:t>   </a:t>
            </a:r>
          </a:p>
          <a:p>
            <a:pPr algn="ctr"/>
            <a:r>
              <a:rPr lang="en-US" sz="2800" i="1" dirty="0" smtClean="0"/>
              <a:t>BY THE END OF THIS VIDEO, YOU WILL BE ABLE TO:</a:t>
            </a:r>
            <a:endParaRPr lang="en-US" sz="28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67423" y="1861629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5543" y="1849749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53291" y="1982399"/>
            <a:ext cx="7913299" cy="3493264"/>
          </a:xfrm>
        </p:spPr>
        <p:txBody>
          <a:bodyPr wrap="square">
            <a:spAutoFit/>
          </a:bodyPr>
          <a:lstStyle/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Differentiate </a:t>
            </a:r>
            <a:r>
              <a:rPr lang="en-US" sz="2800" b="1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different groups of elements</a:t>
            </a:r>
          </a:p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the properties specific to each </a:t>
            </a:r>
            <a:r>
              <a:rPr 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sz="2800" b="1" i="1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COMPLETE PGs 9-11 OF YOUR NOTES PACKET!</a:t>
            </a:r>
            <a:endParaRPr lang="en-US" sz="2800" b="1" i="1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3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346" y="1941744"/>
            <a:ext cx="6347715" cy="182658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Element Groups</a:t>
            </a:r>
            <a:endParaRPr lang="en-US" sz="6000" dirty="0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680839" y="4105469"/>
            <a:ext cx="378313" cy="5038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9152" y="3895730"/>
            <a:ext cx="406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Where you see the action button, click on the text or image to the right to play video demonstration!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415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49" y="454325"/>
            <a:ext cx="6347713" cy="1320800"/>
          </a:xfrm>
        </p:spPr>
        <p:txBody>
          <a:bodyPr/>
          <a:lstStyle/>
          <a:p>
            <a:r>
              <a:rPr lang="en-US" dirty="0" smtClean="0"/>
              <a:t>Group 18: Noble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55" y="1114725"/>
            <a:ext cx="7280693" cy="3880773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Non-reactive or INERT</a:t>
            </a:r>
          </a:p>
          <a:p>
            <a:r>
              <a:rPr lang="en-US" sz="3200" dirty="0" smtClean="0"/>
              <a:t>Stable octet (full valence electrons)</a:t>
            </a:r>
          </a:p>
          <a:p>
            <a:pPr lvl="1"/>
            <a:r>
              <a:rPr lang="en-US" sz="2800" dirty="0" smtClean="0"/>
              <a:t>All have 8 valence electrons; Exception is He which has 2 valence electrons</a:t>
            </a:r>
          </a:p>
          <a:p>
            <a:r>
              <a:rPr lang="en-US" sz="3000" dirty="0" smtClean="0"/>
              <a:t>Fluorine and Oxygen can force the larger elements (Krypton and Xenon) to react.</a:t>
            </a:r>
          </a:p>
          <a:p>
            <a:r>
              <a:rPr lang="en-US" sz="3000" dirty="0" smtClean="0"/>
              <a:t>Monoatomic</a:t>
            </a:r>
            <a:endParaRPr lang="en-US" sz="3000" dirty="0"/>
          </a:p>
        </p:txBody>
      </p:sp>
      <p:pic>
        <p:nvPicPr>
          <p:cNvPr id="5" name="Picture 4" descr="Screen Shot 2012-10-24 at 3.49.4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321" y="277760"/>
            <a:ext cx="1295400" cy="6553200"/>
          </a:xfrm>
          <a:prstGeom prst="rect">
            <a:avLst/>
          </a:prstGeom>
        </p:spPr>
      </p:pic>
      <p:pic>
        <p:nvPicPr>
          <p:cNvPr id="6" name="Picture 3" descr="http://tbn0.google.com/images?q=tbn:iEjc_PQmUhnxiM:http://www.kidprintables.com/coloring/fantasy/crown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607029" y="4796044"/>
            <a:ext cx="22508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666" y="4724400"/>
            <a:ext cx="3022600" cy="19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70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07" y="454324"/>
            <a:ext cx="6347713" cy="1320800"/>
          </a:xfrm>
        </p:spPr>
        <p:txBody>
          <a:bodyPr/>
          <a:lstStyle/>
          <a:p>
            <a:r>
              <a:rPr lang="en-US" dirty="0" smtClean="0"/>
              <a:t>Group 17: Halogens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7" y="1248771"/>
            <a:ext cx="7018985" cy="388077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7 valence electrons</a:t>
            </a:r>
          </a:p>
          <a:p>
            <a:r>
              <a:rPr lang="en-US" sz="2800" dirty="0" smtClean="0"/>
              <a:t>Gain 1 electron to form -1 ions</a:t>
            </a:r>
          </a:p>
          <a:p>
            <a:r>
              <a:rPr lang="en-US" sz="2800" dirty="0" smtClean="0"/>
              <a:t>All phases at room temp:</a:t>
            </a:r>
          </a:p>
          <a:p>
            <a:pPr lvl="1"/>
            <a:r>
              <a:rPr lang="en-US" sz="2600" dirty="0" smtClean="0"/>
              <a:t>Cl</a:t>
            </a:r>
            <a:r>
              <a:rPr lang="en-US" sz="2600" baseline="-25000" dirty="0"/>
              <a:t>2</a:t>
            </a:r>
            <a:r>
              <a:rPr lang="en-US" sz="2600" dirty="0" smtClean="0"/>
              <a:t> and F</a:t>
            </a:r>
            <a:r>
              <a:rPr lang="en-US" sz="2600" baseline="-25000" dirty="0"/>
              <a:t>2</a:t>
            </a:r>
            <a:r>
              <a:rPr lang="en-US" sz="2600" dirty="0" smtClean="0"/>
              <a:t> are gases; Br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is liquid; I</a:t>
            </a:r>
            <a:r>
              <a:rPr lang="en-US" sz="2600" baseline="-25000" dirty="0"/>
              <a:t>2</a:t>
            </a:r>
            <a:r>
              <a:rPr lang="en-US" sz="2600" dirty="0" smtClean="0"/>
              <a:t> is solid</a:t>
            </a:r>
          </a:p>
          <a:p>
            <a:r>
              <a:rPr lang="en-US" sz="2800" dirty="0" smtClean="0"/>
              <a:t>Very reactive – diatomic elements</a:t>
            </a:r>
          </a:p>
          <a:p>
            <a:r>
              <a:rPr lang="en-US" sz="2800" dirty="0" smtClean="0"/>
              <a:t>Most REACTIVE nonmetal is Fluorine</a:t>
            </a:r>
            <a:endParaRPr lang="en-US" sz="2800" dirty="0"/>
          </a:p>
        </p:txBody>
      </p:sp>
      <p:pic>
        <p:nvPicPr>
          <p:cNvPr id="4" name="Object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4464" y="1600200"/>
            <a:ext cx="1329536" cy="527427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648" y="4946727"/>
            <a:ext cx="2073260" cy="1954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9104" y="5036138"/>
            <a:ext cx="1625997" cy="17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07" y="454324"/>
            <a:ext cx="6347713" cy="1320800"/>
          </a:xfrm>
        </p:spPr>
        <p:txBody>
          <a:bodyPr/>
          <a:lstStyle/>
          <a:p>
            <a:r>
              <a:rPr lang="en-US" dirty="0" smtClean="0"/>
              <a:t>Group 16: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7" y="1248771"/>
            <a:ext cx="7104989" cy="388077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6 valence electrons</a:t>
            </a:r>
          </a:p>
          <a:p>
            <a:r>
              <a:rPr lang="en-US" sz="2800" dirty="0" smtClean="0"/>
              <a:t>Oxygen is diatomic</a:t>
            </a:r>
          </a:p>
          <a:p>
            <a:r>
              <a:rPr lang="en-US" sz="2800" dirty="0" smtClean="0">
                <a:hlinkClick r:id="rId4"/>
              </a:rPr>
              <a:t>Test for oxygen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Allotropes of Oxygen: 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(ozone)</a:t>
            </a:r>
          </a:p>
          <a:p>
            <a:r>
              <a:rPr lang="en-US" sz="2800" dirty="0" smtClean="0">
                <a:hlinkClick r:id="rId5"/>
              </a:rPr>
              <a:t>Allotropes of Sulfur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566" y="1248771"/>
            <a:ext cx="1034134" cy="4897510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237507" y="2388637"/>
            <a:ext cx="378313" cy="5038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237507" y="3528503"/>
            <a:ext cx="378313" cy="5038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6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07" y="454324"/>
            <a:ext cx="6347713" cy="1320800"/>
          </a:xfrm>
        </p:spPr>
        <p:txBody>
          <a:bodyPr/>
          <a:lstStyle/>
          <a:p>
            <a:r>
              <a:rPr lang="en-US" dirty="0" smtClean="0"/>
              <a:t>Group 15: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7" y="1248771"/>
            <a:ext cx="7104989" cy="388077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5 valence electrons</a:t>
            </a:r>
          </a:p>
          <a:p>
            <a:r>
              <a:rPr lang="en-US" sz="2800" dirty="0" smtClean="0"/>
              <a:t>Nitrogen is diatomic</a:t>
            </a:r>
          </a:p>
          <a:p>
            <a:r>
              <a:rPr lang="en-US" sz="2800" dirty="0" smtClean="0"/>
              <a:t>Triple bond (to get from 5 to 8 electrons) makes it very stable:  N    </a:t>
            </a:r>
            <a:r>
              <a:rPr lang="en-US" sz="2800" dirty="0" err="1" smtClean="0"/>
              <a:t>N</a:t>
            </a:r>
            <a:endParaRPr lang="en-US" sz="2600" dirty="0" smtClean="0"/>
          </a:p>
          <a:p>
            <a:r>
              <a:rPr lang="en-US" sz="2800" dirty="0" smtClean="0"/>
              <a:t>Allotropes:  Two forms of the same element but with different structures so different properties</a:t>
            </a:r>
          </a:p>
          <a:p>
            <a:r>
              <a:rPr lang="en-US" sz="2800" dirty="0" smtClean="0"/>
              <a:t>Phosphorus forms allotropes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22197" y="2789891"/>
            <a:ext cx="2729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22197" y="2894165"/>
            <a:ext cx="2729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22197" y="2982397"/>
            <a:ext cx="2729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69" y="593226"/>
            <a:ext cx="1138988" cy="5694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525" y="5115493"/>
            <a:ext cx="1616995" cy="161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07" y="454324"/>
            <a:ext cx="6347713" cy="1320800"/>
          </a:xfrm>
        </p:spPr>
        <p:txBody>
          <a:bodyPr/>
          <a:lstStyle/>
          <a:p>
            <a:r>
              <a:rPr lang="en-US" dirty="0" smtClean="0"/>
              <a:t>The Metalloids: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8" y="1248771"/>
            <a:ext cx="39449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6 elements on the “staircase”</a:t>
            </a:r>
          </a:p>
          <a:p>
            <a:r>
              <a:rPr lang="en-US" sz="2800" dirty="0" smtClean="0"/>
              <a:t>2 or 3 properties (not all) of metals</a:t>
            </a:r>
          </a:p>
          <a:p>
            <a:r>
              <a:rPr lang="en-US" sz="2800" dirty="0" smtClean="0"/>
              <a:t>Aluminum is a METAL</a:t>
            </a:r>
          </a:p>
          <a:p>
            <a:r>
              <a:rPr lang="en-US" sz="2800" dirty="0" smtClean="0"/>
              <a:t>As you go down the groups, 14 – 16 you start with non-metals, then metalloids, and finally metals</a:t>
            </a:r>
            <a:endParaRPr lang="en-US" sz="2800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76" y="1248771"/>
            <a:ext cx="4666944" cy="47641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82476" y="1310224"/>
            <a:ext cx="926600" cy="944629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9076" y="2229872"/>
            <a:ext cx="1080240" cy="102487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9076" y="3226422"/>
            <a:ext cx="1853198" cy="822768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57704" y="4042765"/>
            <a:ext cx="1951054" cy="1002976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595" y="4895153"/>
            <a:ext cx="2824124" cy="19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9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87" y="265910"/>
            <a:ext cx="690363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Groups 3-11: Transition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87" y="1167544"/>
            <a:ext cx="7387676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Least reactive metals</a:t>
            </a:r>
          </a:p>
          <a:p>
            <a:r>
              <a:rPr lang="en-US" sz="2800" dirty="0" smtClean="0"/>
              <a:t>Form </a:t>
            </a:r>
            <a:r>
              <a:rPr lang="en-US" sz="2800" b="1" dirty="0" smtClean="0">
                <a:solidFill>
                  <a:srgbClr val="3366FF"/>
                </a:solidFill>
              </a:rPr>
              <a:t>COLORED IONS </a:t>
            </a:r>
            <a:r>
              <a:rPr lang="en-US" sz="2800" dirty="0" smtClean="0"/>
              <a:t>in salts and solutions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0" y="3670300"/>
            <a:ext cx="2540000" cy="318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29150"/>
            <a:ext cx="2641600" cy="222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4629150"/>
            <a:ext cx="2641600" cy="18649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5444" r="37351" b="23180"/>
          <a:stretch/>
        </p:blipFill>
        <p:spPr bwMode="auto">
          <a:xfrm>
            <a:off x="862643" y="2332431"/>
            <a:ext cx="5463395" cy="2044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36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0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5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6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7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8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9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392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Facet</vt:lpstr>
      <vt:lpstr>Unit 5: Demonstrations Groups of Elements</vt:lpstr>
      <vt:lpstr>PowerPoint Presentation</vt:lpstr>
      <vt:lpstr>Element Groups</vt:lpstr>
      <vt:lpstr>Group 18: Noble Gases</vt:lpstr>
      <vt:lpstr>Group 17: Halogens</vt:lpstr>
      <vt:lpstr>Group 16:</vt:lpstr>
      <vt:lpstr>Group 15:</vt:lpstr>
      <vt:lpstr>The Metalloids:</vt:lpstr>
      <vt:lpstr>Groups 3-11: Transition Metals</vt:lpstr>
      <vt:lpstr>Group 2: Alkaline Earth Metals</vt:lpstr>
      <vt:lpstr>Group 1: Alkaline Metals</vt:lpstr>
      <vt:lpstr>Hydrogen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Flipped Chemistry</dc:title>
  <dc:creator>Judith Lemire</dc:creator>
  <cp:lastModifiedBy>Windows User</cp:lastModifiedBy>
  <cp:revision>97</cp:revision>
  <cp:lastPrinted>2017-11-13T18:16:48Z</cp:lastPrinted>
  <dcterms:created xsi:type="dcterms:W3CDTF">2017-07-03T15:23:56Z</dcterms:created>
  <dcterms:modified xsi:type="dcterms:W3CDTF">2017-11-21T17:52:03Z</dcterms:modified>
</cp:coreProperties>
</file>